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HelveticaNeueLight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abcc33bda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30abcc33bda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abcc33bd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30abcc33bda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abcc33bda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30abcc33bda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abcc33bda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g30abcc33bd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abcc33bda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30abcc33bda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abcc33bd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30abcc33bd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abcc33bda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30abcc33bda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abcc33bd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30abcc33bda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abcc33bda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g30abcc33bda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abcc33bda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g30abcc33bda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abcc33bd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g30abcc33bda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abcc33bda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30abcc33bda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abcc33bda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Google Shape;611;g30abcc33bda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Google Shape;6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3" name="Google Shape;6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abcc33bda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g30abcc33bda_0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abcc33bda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30abcc33bda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0abcc33bda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30abcc33bda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abcc33bda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g30abcc33bda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0abcc33bda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30abcc33bda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7" name="Google Shape;74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abcc33bda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g30abcc33bda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abcc33bda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g30abcc33bda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0" name="Google Shape;80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abcc33bd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30abcc33bd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abcc33bd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30abcc33bd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bg>
      <p:bgPr>
        <a:solidFill>
          <a:srgbClr val="2B255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0" name="Google Shape;4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41" name="Google Shape;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43" name="Google Shape;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ue background">
  <p:cSld name="3_Blue background">
    <p:bg>
      <p:bgPr>
        <a:solidFill>
          <a:srgbClr val="2B255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2B2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2B255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62" name="Google Shape;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rgbClr val="2B255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bg>
      <p:bgPr>
        <a:solidFill>
          <a:srgbClr val="2B255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solidFill>
          <a:srgbClr val="2B255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6" name="Google Shape;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rgbClr val="2B255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rgbClr val="2B255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2" name="Google Shape;1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solidFill>
          <a:srgbClr val="2B255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8" name="Google Shape;1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bg>
      <p:bgPr>
        <a:solidFill>
          <a:srgbClr val="2B255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17" name="Google Shape;1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ue background">
  <p:cSld name="2_Blue background">
    <p:bg>
      <p:bgPr>
        <a:solidFill>
          <a:srgbClr val="2B255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2B255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5" name="Google Shape;1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28" name="Google Shape;1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rgbClr val="2B255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36" name="Google Shape;1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2B255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44" name="Google Shape;1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solidFill>
          <a:srgbClr val="2B255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9" name="Google Shape;1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52" name="Google Shape;15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rgbClr val="2B255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57" name="Google Shape;1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rgbClr val="2B255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9" name="Google Shape;1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2B255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solidFill>
          <a:srgbClr val="2B255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9" name="Google Shape;17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82" name="Google Shape;18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bg>
      <p:bgPr>
        <a:solidFill>
          <a:srgbClr val="2B255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8" name="Google Shape;1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91" name="Google Shape;19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3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ue background">
  <p:cSld name="1_Blue background">
    <p:bg>
      <p:bgPr>
        <a:solidFill>
          <a:srgbClr val="2B255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2B255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99" name="Google Shape;19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02" name="Google Shape;20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2B255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9" name="Google Shape;2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0" name="Google Shape;21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2B255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17" name="Google Shape;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8" name="Google Shape;2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2B255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23" name="Google Shape;22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25" name="Google Shape;2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26" name="Google Shape;2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rgbClr val="2B255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2" name="Google Shape;23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2B255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9" name="Google Shape;23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2" name="Google Shape;2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2B255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5" name="Google Shape;24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7" name="Google Shape;2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8" name="Google Shape;24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rgbClr val="2B255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54" name="Google Shape;25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57" name="Google Shape;25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>
  <p:cSld name="Blue background">
    <p:bg>
      <p:bgPr>
        <a:solidFill>
          <a:srgbClr val="2B255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039653" y="1153987"/>
            <a:ext cx="10112695" cy="921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1039653" y="2087362"/>
            <a:ext cx="4919546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2" type="body"/>
          </p:nvPr>
        </p:nvSpPr>
        <p:spPr>
          <a:xfrm>
            <a:off x="6232802" y="2087362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bg>
      <p:bgPr>
        <a:solidFill>
          <a:srgbClr val="2B255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32" name="Google Shape;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3" name="Google Shape;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34" name="Google Shape;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hyperlink" Target="https://drive.google.com/file/d/1bK7CRp7BjmPChet8dCAfO2ZwiVzN7hB4/view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hyperlink" Target="https://www.researchgate.net/publication/354458014_Multivariate_random_forest_prediction_of_poverty_and_malnutrition_prevalenc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using a computer&#10;&#10;Description automatically generated" id="275" name="Google Shape;275;p43"/>
          <p:cNvPicPr preferRelativeResize="0"/>
          <p:nvPr/>
        </p:nvPicPr>
        <p:blipFill rotWithShape="1">
          <a:blip r:embed="rId3">
            <a:alphaModFix/>
          </a:blip>
          <a:srcRect b="35700" l="28" r="5881" t="125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277" name="Google Shape;2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78" name="Google Shape;2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79" name="Google Shape;2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80" name="Google Shape;280;p43"/>
          <p:cNvPicPr preferRelativeResize="0"/>
          <p:nvPr/>
        </p:nvPicPr>
        <p:blipFill rotWithShape="1">
          <a:blip r:embed="rId7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p43"/>
          <p:cNvPicPr preferRelativeResize="0"/>
          <p:nvPr/>
        </p:nvPicPr>
        <p:blipFill rotWithShape="1">
          <a:blip r:embed="rId8">
            <a:alphaModFix/>
          </a:blip>
          <a:srcRect b="33964" l="1000" r="13538" t="0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2" name="Google Shape;28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0497" y="2051146"/>
            <a:ext cx="4240770" cy="411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6341625" y="2222575"/>
            <a:ext cx="54075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Microsoft YaHei"/>
              <a:buNone/>
            </a:pPr>
            <a:r>
              <a:rPr b="1" lang="en-US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Predicting Malnutrition Risk Factors in Children from Low-Income Developing Countries Using Machine Learning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2137850" y="5650850"/>
            <a:ext cx="5407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MAHA / Linda / Lina / Nada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5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98" name="Google Shape;39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99" name="Google Shape;399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5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Collection</a:t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used the </a:t>
            </a:r>
            <a:r>
              <a:rPr b="1" lang="en-US" sz="2800"/>
              <a:t>"Multivariate Random Forest Prediction of Poverty and Malnutrition Prevalence"</a:t>
            </a:r>
            <a:r>
              <a:rPr lang="en-US" sz="2800"/>
              <a:t> dataset from Kaggle, which contains social and environmental indicators from 11 countries.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data was derived from research by Chris Browne and colleagues. It includes a wide range of factors influencing poverty and malnutrition, encoded into numerical values for model training.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9" name="Google Shape;4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5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11" name="Google Shape;411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12" name="Google Shape;412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5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DHS malnutrition and asset poverty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Asset Poverty</a:t>
            </a:r>
            <a:r>
              <a:rPr lang="en-US" sz="2800"/>
              <a:t>: Households in the lowest wealth quintile, with an asset index score ≤ -0.9080 (FTF 2018).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Stunting</a:t>
            </a:r>
            <a:r>
              <a:rPr lang="en-US" sz="2800"/>
              <a:t>: Children under 5 whose height-for-age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Wasting</a:t>
            </a:r>
            <a:r>
              <a:rPr lang="en-US" sz="2800"/>
              <a:t>: Children under 5 whose weight-for-height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Healthy Weight</a:t>
            </a:r>
            <a:r>
              <a:rPr lang="en-US" sz="2800"/>
              <a:t>: Children under 5 whose weight-for-height is within 2 standard deviations from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Underweight Women</a:t>
            </a:r>
            <a:r>
              <a:rPr lang="en-US" sz="2800"/>
              <a:t>: Women aged 15-49 with a BMI less than 18.5.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2" name="Google Shape;4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5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24" name="Google Shape;424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25" name="Google Shape;425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5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5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Physical geography covariates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Travel time to nearest city</a:t>
            </a:r>
            <a:r>
              <a:rPr lang="en-US" sz="2800"/>
              <a:t> (population 500,000+), based on IFPRI’s global market accessibility models.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Percent tree cover</a:t>
            </a:r>
            <a:r>
              <a:rPr lang="en-US" sz="2800"/>
              <a:t> at 1 km resolution, produced by [28].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Pasture coverage</a:t>
            </a:r>
            <a:r>
              <a:rPr lang="en-US" sz="2800"/>
              <a:t> from Ramankutty et al.’s data (2000), at ~10 km resolution.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Altitude</a:t>
            </a:r>
            <a:r>
              <a:rPr lang="en-US" sz="2800"/>
              <a:t> data from NASA’s Shuttle Radar Topography Mission.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Slope</a:t>
            </a:r>
            <a:r>
              <a:rPr lang="en-US" sz="2800"/>
              <a:t> data, calculated by IFPRI as the gradient steepness.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5" name="Google Shape;43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5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37" name="Google Shape;437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38" name="Google Shape;43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5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Other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3. Food price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4. Solar-induced chlorophyll fluorescence data (</a:t>
            </a:r>
            <a:r>
              <a:rPr b="1" lang="en-US" sz="2800"/>
              <a:t>SIF</a:t>
            </a:r>
            <a:r>
              <a:rPr lang="en-US" sz="2800"/>
              <a:t>)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5. Land surface temperature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6. Precipitation data (</a:t>
            </a:r>
            <a:r>
              <a:rPr b="1" lang="en-US" sz="2800"/>
              <a:t>CHIRPS</a:t>
            </a:r>
            <a:r>
              <a:rPr lang="en-US" sz="2800"/>
              <a:t>)</a:t>
            </a:r>
            <a:endParaRPr b="1"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8" name="Google Shape;4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5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50" name="Google Shape;45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51" name="Google Shape;45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5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871350" y="1139517"/>
            <a:ext cx="113499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Exploratory Data Analysis and Feature Engineering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missing values.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zero values using </a:t>
            </a:r>
            <a:r>
              <a:rPr b="1" lang="en-US" sz="2800"/>
              <a:t>KNN </a:t>
            </a:r>
            <a:r>
              <a:rPr b="1" lang="en-US" sz="2800"/>
              <a:t>imputation</a:t>
            </a:r>
            <a:r>
              <a:rPr lang="en-US" sz="2800"/>
              <a:t>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Visualized data distributions to understand patterns.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Applied transformations and checked correlations to select important features.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1" name="Google Shape;4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5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63" name="Google Shape;4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64" name="Google Shape;4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5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70" name="Google Shape;47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225" y="2056619"/>
            <a:ext cx="11451550" cy="451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5" name="Google Shape;4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77" name="Google Shape;47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78" name="Google Shape;47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0525" y="1938675"/>
            <a:ext cx="100488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5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91" name="Google Shape;491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92" name="Google Shape;4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5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4475" y="2056625"/>
            <a:ext cx="6733876" cy="46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3" name="Google Shape;5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6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05" name="Google Shape;50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06" name="Google Shape;50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6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6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8100" y="2056625"/>
            <a:ext cx="6418926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7" name="Google Shape;5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6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19" name="Google Shape;519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20" name="Google Shape;520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61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61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3775" y="2056625"/>
            <a:ext cx="49244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and implementation plan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Relation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et Feature Engineering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Selection and Training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and Hyperparameter Tuning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Refinement and Testing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/>
          </a:p>
        </p:txBody>
      </p:sp>
      <p:pic>
        <p:nvPicPr>
          <p:cNvPr descr="Image"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293" name="Google Shape;29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294" name="Google Shape;294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4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44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298" name="Google Shape;298;p44"/>
          <p:cNvPicPr preferRelativeResize="0"/>
          <p:nvPr/>
        </p:nvPicPr>
        <p:blipFill rotWithShape="1">
          <a:blip r:embed="rId8">
            <a:alphaModFix/>
          </a:blip>
          <a:srcRect b="2065" l="4040" r="5946" t="1442"/>
          <a:stretch/>
        </p:blipFill>
        <p:spPr>
          <a:xfrm>
            <a:off x="6770205" y="1420775"/>
            <a:ext cx="4919511" cy="4919389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1" name="Google Shape;5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6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33" name="Google Shape;53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34" name="Google Shape;534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62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62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506" y="2056625"/>
            <a:ext cx="5875794" cy="4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6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47" name="Google Shape;54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48" name="Google Shape;548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6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3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1750" y="2188150"/>
            <a:ext cx="7192524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9" name="Google Shape;5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6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61" name="Google Shape;56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62" name="Google Shape;56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6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6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6425" y="2197675"/>
            <a:ext cx="70542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3" name="Google Shape;57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6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75" name="Google Shape;575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76" name="Google Shape;57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6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6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82" name="Google Shape;58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6275" y="2056625"/>
            <a:ext cx="56275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6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89" name="Google Shape;589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90" name="Google Shape;590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6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6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6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6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0" name="Google Shape;6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6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02" name="Google Shape;602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03" name="Google Shape;603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6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7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7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/>
              <a:t>We tested several models: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Multivariate Random Forest (</a:t>
            </a:r>
            <a:r>
              <a:rPr b="1" lang="en-US" sz="2800"/>
              <a:t>MRF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Independent Random Forest (</a:t>
            </a:r>
            <a:r>
              <a:rPr b="1" lang="en-US" sz="2800"/>
              <a:t>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Neural Network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XGBoost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3" name="Google Shape;6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6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15" name="Google Shape;615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16" name="Google Shape;616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6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6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8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 and Training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Multivariate Random Forest (MRF)</a:t>
            </a:r>
            <a:r>
              <a:rPr lang="en-US" sz="2800"/>
              <a:t> was chosen as it outperformed more complex models like Neural Networks (NN) in terms of efficiency and accuracy, while being less costly to train.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6" name="Google Shape;62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6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28" name="Google Shape;628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29" name="Google Shape;629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6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6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9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Evaluation and Hyperparameter Tuning</a:t>
            </a:r>
            <a:endParaRPr/>
          </a:p>
        </p:txBody>
      </p:sp>
      <p:sp>
        <p:nvSpPr>
          <p:cNvPr id="634" name="Google Shape;634;p69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evaluated model performance using standard metrics.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Fine-tuned hyperparameters to optimize MRF for best results.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39" name="Google Shape;6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7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41" name="Google Shape;641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42" name="Google Shape;642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7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Refinement and Testing</a:t>
            </a:r>
            <a:endParaRPr/>
          </a:p>
        </p:txBody>
      </p:sp>
      <p:sp>
        <p:nvSpPr>
          <p:cNvPr id="647" name="Google Shape;647;p70"/>
          <p:cNvSpPr txBox="1"/>
          <p:nvPr/>
        </p:nvSpPr>
        <p:spPr>
          <a:xfrm>
            <a:off x="751975" y="2249750"/>
            <a:ext cx="109419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Hyperparameter tuning</a:t>
            </a:r>
            <a:r>
              <a:rPr lang="en-US" sz="2800"/>
              <a:t>: Optimized Random Forest using grid search (n_estimators=300, max_depth=10, min_samples_split=5).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Cross-validation</a:t>
            </a:r>
            <a:r>
              <a:rPr lang="en-US" sz="2800"/>
              <a:t>: Applied 5-fold cross-validation to ensure robustness.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Regularization</a:t>
            </a:r>
            <a:r>
              <a:rPr lang="en-US" sz="2800"/>
              <a:t>: Considered L2 regularization for neural networks to avoid overfitting.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Feature selection</a:t>
            </a:r>
            <a:r>
              <a:rPr lang="en-US" sz="2800"/>
              <a:t>: Removed highly correlated features and selected the top 9 features most related to the target.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2" name="Google Shape;65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7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54" name="Google Shape;654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55" name="Google Shape;655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7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" name="Google Shape;658;p7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1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3" name="Google Shape;3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4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05" name="Google Shape;30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06" name="Google Shape;30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5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5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 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65" name="Google Shape;6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7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67" name="Google Shape;667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68" name="Google Shape;668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7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7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2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MSE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3" name="Google Shape;673;p7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8125" y="2207175"/>
            <a:ext cx="7150699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9" name="Google Shape;67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7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81" name="Google Shape;68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82" name="Google Shape;682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7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7" name="Google Shape;687;p7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425" y="2623100"/>
            <a:ext cx="9106450" cy="2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3" name="Google Shape;69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7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95" name="Google Shape;695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96" name="Google Shape;696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7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7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4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Comparison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1" name="Google Shape;701;p7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7625" y="2489825"/>
            <a:ext cx="9231151" cy="1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325" y="4396875"/>
            <a:ext cx="10153124" cy="190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8" name="Google Shape;7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7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10" name="Google Shape;710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11" name="Google Shape;711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7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7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5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</a:t>
            </a:r>
            <a:endParaRPr/>
          </a:p>
        </p:txBody>
      </p:sp>
      <p:sp>
        <p:nvSpPr>
          <p:cNvPr id="716" name="Google Shape;716;p7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800"/>
              <a:t>Results were visualized using </a:t>
            </a:r>
            <a:r>
              <a:rPr b="1" lang="en-US" sz="2800"/>
              <a:t>parity plots</a:t>
            </a:r>
            <a:r>
              <a:rPr lang="en-US" sz="2800"/>
              <a:t> and </a:t>
            </a:r>
            <a:r>
              <a:rPr b="1" lang="en-US" sz="2800"/>
              <a:t>residual plots</a:t>
            </a:r>
            <a:r>
              <a:rPr lang="en-US" sz="2800"/>
              <a:t>, demonstrating good fit and predictive accuracy.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21" name="Google Shape;72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7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23" name="Google Shape;723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24" name="Google Shape;724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76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76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6"/>
          <p:cNvSpPr txBox="1"/>
          <p:nvPr/>
        </p:nvSpPr>
        <p:spPr>
          <a:xfrm>
            <a:off x="871350" y="1476675"/>
            <a:ext cx="8600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Residual Plot</a:t>
            </a:r>
            <a:endParaRPr/>
          </a:p>
        </p:txBody>
      </p:sp>
      <p:sp>
        <p:nvSpPr>
          <p:cNvPr id="729" name="Google Shape;729;p7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263" y="2328475"/>
            <a:ext cx="11801475" cy="4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35" name="Google Shape;7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7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37" name="Google Shape;73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38" name="Google Shape;738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7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7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871351" y="1476675"/>
            <a:ext cx="8014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Parity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Plot</a:t>
            </a:r>
            <a:endParaRPr/>
          </a:p>
        </p:txBody>
      </p:sp>
      <p:sp>
        <p:nvSpPr>
          <p:cNvPr id="743" name="Google Shape;743;p7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2280925"/>
            <a:ext cx="11906250" cy="42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9" name="Google Shape;7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p7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51" name="Google Shape;751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52" name="Google Shape;75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7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5" name="Google Shape;755;p7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deployment phase focuses on preparing the trained machine learning model for real-world or production use.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is to ensure that the model is reliably accessible to end-user objectives or other systems while maintaining both performance and security.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2" name="Google Shape;7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7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64" name="Google Shape;76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65" name="Google Shape;765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7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9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70" name="Google Shape;770;p79"/>
          <p:cNvSpPr txBox="1"/>
          <p:nvPr/>
        </p:nvSpPr>
        <p:spPr>
          <a:xfrm>
            <a:off x="625051" y="21451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71" name="Google Shape;771;p79"/>
          <p:cNvPicPr preferRelativeResize="0"/>
          <p:nvPr/>
        </p:nvPicPr>
        <p:blipFill rotWithShape="1">
          <a:blip r:embed="rId8">
            <a:alphaModFix/>
          </a:blip>
          <a:srcRect b="-12624" l="0" r="0" t="-35721"/>
          <a:stretch/>
        </p:blipFill>
        <p:spPr>
          <a:xfrm>
            <a:off x="220050" y="1257875"/>
            <a:ext cx="12192001" cy="4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6" name="Google Shape;77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8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78" name="Google Shape;778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79" name="Google Shape;779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8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8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0"/>
          <p:cNvSpPr txBox="1"/>
          <p:nvPr/>
        </p:nvSpPr>
        <p:spPr>
          <a:xfrm>
            <a:off x="871352" y="1476675"/>
            <a:ext cx="88092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</a:t>
            </a:r>
            <a:endParaRPr>
              <a:solidFill>
                <a:srgbClr val="383838"/>
              </a:solidFill>
            </a:endParaRPr>
          </a:p>
        </p:txBody>
      </p:sp>
      <p:sp>
        <p:nvSpPr>
          <p:cNvPr id="784" name="Google Shape;784;p80"/>
          <p:cNvSpPr txBox="1"/>
          <p:nvPr/>
        </p:nvSpPr>
        <p:spPr>
          <a:xfrm>
            <a:off x="625051" y="21451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8"/>
              </a:rPr>
              <a:t>Click here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89" name="Google Shape;78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8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91" name="Google Shape;791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92" name="Google Shape;792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8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5" name="Google Shape;795;p8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Work</a:t>
            </a:r>
            <a:endParaRPr/>
          </a:p>
        </p:txBody>
      </p:sp>
      <p:sp>
        <p:nvSpPr>
          <p:cNvPr id="797" name="Google Shape;797;p81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The future work includes extending the model to incorporate additional risk factors and implementing it in mobile and web applications for field use.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Collaboration with </a:t>
            </a:r>
            <a:r>
              <a:rPr b="1" lang="en-US" sz="2800"/>
              <a:t>local governments</a:t>
            </a:r>
            <a:r>
              <a:rPr lang="en-US" sz="2800"/>
              <a:t>, </a:t>
            </a:r>
            <a:r>
              <a:rPr b="1" lang="en-US" sz="2800"/>
              <a:t>NGOs</a:t>
            </a:r>
            <a:r>
              <a:rPr lang="en-US" sz="2800"/>
              <a:t>, and </a:t>
            </a:r>
            <a:r>
              <a:rPr b="1" lang="en-US" sz="2800"/>
              <a:t>community members</a:t>
            </a:r>
            <a:r>
              <a:rPr lang="en-US" sz="2800"/>
              <a:t> will be pursued to better understand their needs, integrate more data features, and explore relationships between those features.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4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18" name="Google Shape;31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19" name="Google Shape;319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871352" y="1476675"/>
            <a:ext cx="1004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</a:t>
            </a:r>
            <a:endParaRPr sz="3350">
              <a:solidFill>
                <a:srgbClr val="383838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focuses on predicting malnutrition risk factors: stunting, wasting, and healthy weight among children in low-income developing countries using machine learning techniques.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goal is to identify at-risk children early, enabling timely interventions to improve child health.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02" name="Google Shape;80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8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804" name="Google Shape;804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805" name="Google Shape;805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8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8" name="Google Shape;808;p8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2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/>
          </a:p>
        </p:txBody>
      </p:sp>
      <p:sp>
        <p:nvSpPr>
          <p:cNvPr id="810" name="Google Shape;810;p8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Browne, C., Matteson, D. S., McBride, L., et al. (2017) Multivariate random forest prediction of poverty and malnutrition prevalence. Journal of Applied Econometrics </a:t>
            </a:r>
            <a:r>
              <a:rPr lang="en-US" sz="2800" u="sng">
                <a:solidFill>
                  <a:schemeClr val="hlink"/>
                </a:solidFill>
                <a:hlinkClick r:id="rId8"/>
              </a:rPr>
              <a:t>Link</a:t>
            </a:r>
            <a:r>
              <a:rPr lang="en-US" sz="2800"/>
              <a:t> .</a:t>
            </a:r>
            <a:endParaRPr i="0" sz="280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3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816" name="Google Shape;81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17" name="Google Shape;81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18" name="Google Shape;81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19" name="Google Shape;819;p83"/>
          <p:cNvPicPr preferRelativeResize="0"/>
          <p:nvPr/>
        </p:nvPicPr>
        <p:blipFill rotWithShape="1">
          <a:blip r:embed="rId6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20" name="Google Shape;820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7704" y="2355271"/>
            <a:ext cx="2919045" cy="28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83"/>
          <p:cNvSpPr txBox="1"/>
          <p:nvPr>
            <p:ph idx="4294967295" type="ctrTitle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icrosoft YaHei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b="1" i="0" sz="8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mage" id="822" name="Google Shape;822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3668" y="647699"/>
            <a:ext cx="5015131" cy="70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9" name="Google Shape;3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31" name="Google Shape;33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32" name="Google Shape;332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4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Malnutrition remains a significant issue in developing countries, contributing to high child mortality rates. 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Predictive models can help detect at-risk children and allocate resources effectively.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44" name="Google Shape;34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45" name="Google Shape;34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4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Objectives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 malnutrition risk factors using machine learning.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Identify the most significant predictors of malnutrition.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Deploy an efficient model for real-time risk assessment.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4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57" name="Google Shape;35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58" name="Google Shape;358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4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63" name="Google Shape;363;p49"/>
          <p:cNvSpPr txBox="1"/>
          <p:nvPr/>
        </p:nvSpPr>
        <p:spPr>
          <a:xfrm>
            <a:off x="751976" y="2249738"/>
            <a:ext cx="4845982" cy="1318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directly supports </a:t>
            </a:r>
            <a:r>
              <a:rPr b="1" lang="en-US" sz="2800"/>
              <a:t>SDG 2: Zero Hunger</a:t>
            </a:r>
            <a:r>
              <a:rPr lang="en-US" sz="2800"/>
              <a:t> by addressing malnutrition.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7950" y="2051250"/>
            <a:ext cx="6091776" cy="375823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9" name="Google Shape;36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5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71" name="Google Shape;371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72" name="Google Shape;372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5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751976" y="2249738"/>
            <a:ext cx="48459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It also supports </a:t>
            </a:r>
            <a:r>
              <a:rPr b="1" lang="en-US" sz="2800"/>
              <a:t>SDG 3: Good Health and Well-being</a:t>
            </a:r>
            <a:r>
              <a:rPr lang="en-US" sz="2800"/>
              <a:t> by improving child health outcomes.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020" y="1715113"/>
            <a:ext cx="5636705" cy="419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3" name="Google Shape;3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5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85" name="Google Shape;3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86" name="Google Shape;3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5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